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18"/>
  </p:notesMasterIdLst>
  <p:handoutMasterIdLst>
    <p:handoutMasterId r:id="rId19"/>
  </p:handoutMasterIdLst>
  <p:sldIdLst>
    <p:sldId id="340" r:id="rId2"/>
    <p:sldId id="258" r:id="rId3"/>
    <p:sldId id="266" r:id="rId4"/>
    <p:sldId id="268" r:id="rId5"/>
    <p:sldId id="259" r:id="rId6"/>
    <p:sldId id="269" r:id="rId7"/>
    <p:sldId id="260" r:id="rId8"/>
    <p:sldId id="261" r:id="rId9"/>
    <p:sldId id="270" r:id="rId10"/>
    <p:sldId id="271" r:id="rId11"/>
    <p:sldId id="264" r:id="rId12"/>
    <p:sldId id="257" r:id="rId13"/>
    <p:sldId id="263" r:id="rId14"/>
    <p:sldId id="262" r:id="rId15"/>
    <p:sldId id="265" r:id="rId16"/>
    <p:sldId id="339" r:id="rId17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6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B71"/>
    <a:srgbClr val="524F4F"/>
    <a:srgbClr val="004D66"/>
    <a:srgbClr val="2B7A9F"/>
    <a:srgbClr val="B70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91" autoAdjust="0"/>
    <p:restoredTop sz="94694" autoAdjust="0"/>
  </p:normalViewPr>
  <p:slideViewPr>
    <p:cSldViewPr snapToGrid="0" snapToObjects="1">
      <p:cViewPr varScale="1">
        <p:scale>
          <a:sx n="115" d="100"/>
          <a:sy n="115" d="100"/>
        </p:scale>
        <p:origin x="200" y="944"/>
      </p:cViewPr>
      <p:guideLst>
        <p:guide orient="horz" pos="2160"/>
        <p:guide pos="2856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289D522-62B5-41C2-BFA8-299781B44391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8CDC15F-D038-4190-A80B-8432586B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64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125680C-C8D5-46BB-9B34-EFBC640F0B8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47B29C7-399B-4BFF-AE3C-3A1869343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8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B29C7-399B-4BFF-AE3C-3A1869343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SD</a:t>
            </a:r>
            <a:endParaRPr/>
          </a:p>
        </p:txBody>
      </p:sp>
      <p:sp>
        <p:nvSpPr>
          <p:cNvPr id="68" name="Google Shape;68;p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763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8674-72E7-394A-BBC5-B863535363C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DF5E-DC95-EC4E-AD2F-71970E27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2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8674-72E7-394A-BBC5-B863535363C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DF5E-DC95-EC4E-AD2F-71970E27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2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3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D8674-72E7-394A-BBC5-B863535363C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FDF5E-DC95-EC4E-AD2F-71970E2720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7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7" r:id="rId5"/>
    <p:sldLayoutId id="2147483718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99BD83-F0A8-6392-EB3B-0FCB95CBED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Experiences Using </a:t>
            </a:r>
            <a:r>
              <a:rPr lang="en-US" dirty="0" err="1"/>
              <a:t>SakaiPlus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with Canvas </a:t>
            </a:r>
            <a:br>
              <a:rPr lang="en-US" dirty="0"/>
            </a:br>
            <a:r>
              <a:rPr lang="en-US" dirty="0"/>
              <a:t>at University of Michigan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D274DE5-FD01-D276-B744-088BCC3AE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283710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7802C3-6847-0F51-45DD-2F07C944A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75"/>
          <a:stretch/>
        </p:blipFill>
        <p:spPr>
          <a:xfrm>
            <a:off x="1" y="1232293"/>
            <a:ext cx="3090876" cy="363259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1FD4E5-5434-C78F-5E8D-6A0E6970D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75"/>
          <a:stretch/>
        </p:blipFill>
        <p:spPr>
          <a:xfrm>
            <a:off x="3026562" y="1232295"/>
            <a:ext cx="3090876" cy="363259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A7687F-0E81-48AC-C88E-23D9DD55B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75"/>
          <a:stretch/>
        </p:blipFill>
        <p:spPr>
          <a:xfrm>
            <a:off x="6053124" y="1232295"/>
            <a:ext cx="3090876" cy="363259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4E59CA5-6B25-CF6D-9F55-D84E5384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Fall 22 Modules in Canvas (1/3)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C75217-05BA-6A74-26F2-E179B23ACCD1}"/>
              </a:ext>
            </a:extLst>
          </p:cNvPr>
          <p:cNvCxnSpPr>
            <a:cxnSpLocks/>
          </p:cNvCxnSpPr>
          <p:nvPr/>
        </p:nvCxnSpPr>
        <p:spPr>
          <a:xfrm>
            <a:off x="6117438" y="1007269"/>
            <a:ext cx="2776531" cy="1071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70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3A3-35E9-54F2-A3EF-80D3ED86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IT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78AA-3784-3F1E-3F01-656D8D28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Experiences Using </a:t>
            </a:r>
            <a:r>
              <a:rPr lang="en-US" sz="2800" dirty="0" err="1"/>
              <a:t>SakaiPlus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with Canvas </a:t>
            </a:r>
            <a:br>
              <a:rPr lang="en-US" sz="2800" dirty="0"/>
            </a:br>
            <a:r>
              <a:rPr lang="en-US" sz="2800" dirty="0"/>
              <a:t>at University of Michigan</a:t>
            </a:r>
          </a:p>
        </p:txBody>
      </p:sp>
      <p:pic>
        <p:nvPicPr>
          <p:cNvPr id="4" name="Google Shape;285;p14">
            <a:extLst>
              <a:ext uri="{FF2B5EF4-FFF2-40B4-BE49-F238E27FC236}">
                <a16:creationId xmlns:a16="http://schemas.microsoft.com/office/drawing/2014/main" id="{4674C6DB-78AF-DC80-A9B1-B7B68FF1DE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70929" y="1268016"/>
            <a:ext cx="2815884" cy="3103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87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5162-59F1-623F-FD4B-9BB41A148B5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D14D0-6B25-9D5C-F6C5-7A88AFBF0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8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F223-2DD1-A970-84D1-FCA85BAE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E268-F560-2F78-C12E-1667ADDFD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288" y="1369219"/>
            <a:ext cx="4512062" cy="3263504"/>
          </a:xfrm>
        </p:spPr>
        <p:txBody>
          <a:bodyPr>
            <a:normAutofit/>
          </a:bodyPr>
          <a:lstStyle/>
          <a:p>
            <a:r>
              <a:rPr lang="en-US" dirty="0"/>
              <a:t>I am teaching the way I like</a:t>
            </a:r>
          </a:p>
          <a:p>
            <a:r>
              <a:rPr lang="en-US" dirty="0"/>
              <a:t>I have much more control over the student UX because of Lessons</a:t>
            </a:r>
          </a:p>
          <a:p>
            <a:r>
              <a:rPr lang="en-US" dirty="0"/>
              <a:t>I am not stuck in an LMS that will never change or grow.</a:t>
            </a:r>
          </a:p>
        </p:txBody>
      </p:sp>
      <p:pic>
        <p:nvPicPr>
          <p:cNvPr id="5" name="Google Shape;284;p14">
            <a:extLst>
              <a:ext uri="{FF2B5EF4-FFF2-40B4-BE49-F238E27FC236}">
                <a16:creationId xmlns:a16="http://schemas.microsoft.com/office/drawing/2014/main" id="{0DDD5083-D6FD-4F79-D4D9-1F10641D64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58" y="975102"/>
            <a:ext cx="3428755" cy="3428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973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DF08-F376-0238-2A3B-7B8B63D0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25B0-9F89-2C52-8764-34967EF76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645877" cy="326350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Zero complaints</a:t>
            </a:r>
          </a:p>
          <a:p>
            <a:r>
              <a:rPr lang="en-US" sz="2800" dirty="0"/>
              <a:t>Students picked it up right away</a:t>
            </a:r>
          </a:p>
          <a:p>
            <a:pPr lvl="1"/>
            <a:r>
              <a:rPr lang="en-US" sz="2400" dirty="0"/>
              <a:t>They use resources outside the LMS across many classes - this was like a publisher site associated with a book</a:t>
            </a:r>
          </a:p>
          <a:p>
            <a:r>
              <a:rPr lang="en-US" sz="2800" dirty="0"/>
              <a:t>They even used Sakai features like the Tasks tool</a:t>
            </a:r>
          </a:p>
        </p:txBody>
      </p:sp>
      <p:pic>
        <p:nvPicPr>
          <p:cNvPr id="5" name="Google Shape;292;p14">
            <a:extLst>
              <a:ext uri="{FF2B5EF4-FFF2-40B4-BE49-F238E27FC236}">
                <a16:creationId xmlns:a16="http://schemas.microsoft.com/office/drawing/2014/main" id="{EBB86383-B5D4-B2A6-25E4-49111FDDFF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2594" y="1268017"/>
            <a:ext cx="3002756" cy="3002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29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0C40-F967-3965-B2F3-6A800408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Future Research &gt; 1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CF8B-FF57-5822-FCA2-4BB856E0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My goal is to pave the way for multiple LMS systems on a campus</a:t>
            </a:r>
          </a:p>
          <a:p>
            <a:r>
              <a:rPr lang="en-US" sz="2400" dirty="0"/>
              <a:t>I am adding a light LMS capability my </a:t>
            </a:r>
            <a:r>
              <a:rPr lang="en-US" sz="2400" dirty="0" err="1"/>
              <a:t>Tsugi</a:t>
            </a:r>
            <a:r>
              <a:rPr lang="en-US" sz="2400" dirty="0"/>
              <a:t> Learning Object Repository so can teach right in my learning object repository</a:t>
            </a:r>
          </a:p>
          <a:p>
            <a:r>
              <a:rPr lang="en-US" sz="2400" dirty="0"/>
              <a:t>I am working with a grad student and trying to convince her to build a prototype Virtual Reality LMS and plug it in using LTI Advantage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563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4000"/>
              <a:buFont typeface="Calibri"/>
              <a:buNone/>
            </a:pPr>
            <a:r>
              <a:rPr lang="en-US" dirty="0"/>
              <a:t>Questions?</a:t>
            </a:r>
            <a:endParaRPr dirty="0"/>
          </a:p>
        </p:txBody>
      </p:sp>
      <p:sp>
        <p:nvSpPr>
          <p:cNvPr id="71" name="Google Shape;71;p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Learn more: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SakaiLMS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www.sakailms.org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SakaiPlus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plus@sakailms.org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7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3F91-8AA8-72F3-2996-7C3F24C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EC57-0981-9891-EFAF-8F2BF12A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099467" cy="3263504"/>
          </a:xfrm>
        </p:spPr>
        <p:txBody>
          <a:bodyPr/>
          <a:lstStyle/>
          <a:p>
            <a:r>
              <a:rPr lang="en-US" sz="2000" dirty="0"/>
              <a:t>Plugs an entire LMS into an Enterprise LMS with a single link</a:t>
            </a:r>
          </a:p>
          <a:p>
            <a:r>
              <a:rPr lang="en-US" sz="2000" dirty="0"/>
              <a:t>Rosters </a:t>
            </a:r>
            <a:r>
              <a:rPr lang="en-US" sz="1800" dirty="0"/>
              <a:t>and</a:t>
            </a:r>
            <a:r>
              <a:rPr lang="en-US" sz="2000" dirty="0"/>
              <a:t> Grades are synchronized using LTI Advantage</a:t>
            </a:r>
          </a:p>
          <a:p>
            <a:r>
              <a:rPr lang="en-US" sz="2000" dirty="0"/>
              <a:t>Cost and IT Support are on par with a single LTI Tool</a:t>
            </a:r>
          </a:p>
          <a:p>
            <a:r>
              <a:rPr lang="en-US" sz="2000" dirty="0"/>
              <a:t>Give your innovative faculty a choice</a:t>
            </a:r>
          </a:p>
        </p:txBody>
      </p:sp>
      <p:pic>
        <p:nvPicPr>
          <p:cNvPr id="5" name="Picture 4" descr="A picture containing text, book, different&#10;&#10;Description automatically generated">
            <a:extLst>
              <a:ext uri="{FF2B5EF4-FFF2-40B4-BE49-F238E27FC236}">
                <a16:creationId xmlns:a16="http://schemas.microsoft.com/office/drawing/2014/main" id="{36447977-4F20-0ACB-8F5D-AC489242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37" y="770930"/>
            <a:ext cx="3686226" cy="35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7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D5EC-97F0-C9CB-7796-24A4F713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Year Ago</a:t>
            </a:r>
          </a:p>
        </p:txBody>
      </p:sp>
      <p:pic>
        <p:nvPicPr>
          <p:cNvPr id="5" name="Picture 4" descr="A picture containing person, doll&#10;&#10;Description automatically generated">
            <a:extLst>
              <a:ext uri="{FF2B5EF4-FFF2-40B4-BE49-F238E27FC236}">
                <a16:creationId xmlns:a16="http://schemas.microsoft.com/office/drawing/2014/main" id="{9FA03EE9-ECF4-8FC9-1BB6-0F5F8200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34" y="0"/>
            <a:ext cx="3857625" cy="51435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2E3A80C-1591-1888-0A84-0DD5CC5F5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7" y="1541860"/>
            <a:ext cx="4073621" cy="23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DAA2-7A20-3E1D-88FB-0AB401D0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Chuck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F81E-C161-2F75-C5B8-D8000AEC6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Co-Founder Sakai 2004</a:t>
            </a:r>
          </a:p>
          <a:p>
            <a:r>
              <a:rPr lang="en-US" sz="2000" dirty="0"/>
              <a:t>Founded Learning Tools Interoperability (LTI) 2004</a:t>
            </a:r>
          </a:p>
          <a:p>
            <a:r>
              <a:rPr lang="en-US" sz="2000" dirty="0"/>
              <a:t>Founded Common Cartridge (2006)</a:t>
            </a:r>
          </a:p>
          <a:p>
            <a:r>
              <a:rPr lang="en-US" sz="2000" dirty="0"/>
              <a:t>Faculty member University of Michigan School of Information 2007-present</a:t>
            </a:r>
          </a:p>
          <a:p>
            <a:r>
              <a:rPr lang="en-US" sz="2000" dirty="0"/>
              <a:t>MOOC Innovator – Coursera 2014</a:t>
            </a:r>
          </a:p>
          <a:p>
            <a:r>
              <a:rPr lang="en-US" sz="2000" dirty="0"/>
              <a:t>Current Chair of the Sakai PMC</a:t>
            </a:r>
          </a:p>
        </p:txBody>
      </p:sp>
      <p:pic>
        <p:nvPicPr>
          <p:cNvPr id="5" name="Picture 4" descr="A person's arm with a tattoo on it&#10;&#10;Description automatically generated with low confidence">
            <a:extLst>
              <a:ext uri="{FF2B5EF4-FFF2-40B4-BE49-F238E27FC236}">
                <a16:creationId xmlns:a16="http://schemas.microsoft.com/office/drawing/2014/main" id="{6C5237E4-5F51-268D-39F6-A99FE0D1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441" y="1123491"/>
            <a:ext cx="3878108" cy="28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71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C5A7-E928-C93A-33E0-95AC3D57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@ University of Michigan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4783-9D96-7FFA-409C-A157376C6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Development and Testing – 2021</a:t>
            </a:r>
          </a:p>
          <a:p>
            <a:r>
              <a:rPr lang="en-US" dirty="0"/>
              <a:t>Summer 2022</a:t>
            </a:r>
          </a:p>
          <a:p>
            <a:pPr lvl="1"/>
            <a:r>
              <a:rPr lang="en-US" dirty="0"/>
              <a:t>Approval for limited production use in the School of Information</a:t>
            </a:r>
          </a:p>
          <a:p>
            <a:pPr lvl="1"/>
            <a:r>
              <a:rPr lang="en-US" dirty="0"/>
              <a:t>Privacy training</a:t>
            </a:r>
          </a:p>
          <a:p>
            <a:pPr lvl="1"/>
            <a:r>
              <a:rPr lang="en-US" dirty="0"/>
              <a:t>Hosted on </a:t>
            </a:r>
            <a:r>
              <a:rPr lang="en-US" dirty="0" err="1"/>
              <a:t>UMich</a:t>
            </a:r>
            <a:r>
              <a:rPr lang="en-US" dirty="0"/>
              <a:t>-owned AWS resources</a:t>
            </a:r>
          </a:p>
          <a:p>
            <a:r>
              <a:rPr lang="en-US" dirty="0"/>
              <a:t>Fall 22 – Sakai 22+Beta – One Course</a:t>
            </a:r>
          </a:p>
          <a:p>
            <a:r>
              <a:rPr lang="en-US" dirty="0"/>
              <a:t>Winter 23 – Sakai 23+Beta – Three Courses</a:t>
            </a:r>
          </a:p>
          <a:p>
            <a:r>
              <a:rPr lang="en-US" dirty="0"/>
              <a:t>Summer 2023 – Released in Sakai 23</a:t>
            </a:r>
          </a:p>
        </p:txBody>
      </p:sp>
    </p:spTree>
    <p:extLst>
      <p:ext uri="{BB962C8B-B14F-4D97-AF65-F5344CB8AC3E}">
        <p14:creationId xmlns:p14="http://schemas.microsoft.com/office/powerpoint/2010/main" val="411571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F280-EE9D-5D98-1498-0B1973C2EC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0825"/>
            <a:ext cx="8126413" cy="857250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plus.sakaicloud.com</a:t>
            </a:r>
            <a:r>
              <a:rPr lang="en-US" dirty="0"/>
              <a:t> – Beta Ready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AFFD2-4108-F432-9305-D3B1C56F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6154341" cy="33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0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B96A-3056-B909-3B03-0E102A30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F4CF-52B2-DEFC-C5C9-5C179D8A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local customization</a:t>
            </a:r>
          </a:p>
          <a:p>
            <a:r>
              <a:rPr lang="en-US" dirty="0"/>
              <a:t>Easy Upgrades</a:t>
            </a:r>
          </a:p>
          <a:p>
            <a:r>
              <a:rPr lang="en-US" dirty="0"/>
              <a:t>AMI Subscription</a:t>
            </a:r>
          </a:p>
        </p:txBody>
      </p:sp>
      <p:pic>
        <p:nvPicPr>
          <p:cNvPr id="4" name="Picture 3" descr="A picture containing text, book, different&#10;&#10;Description automatically generated">
            <a:extLst>
              <a:ext uri="{FF2B5EF4-FFF2-40B4-BE49-F238E27FC236}">
                <a16:creationId xmlns:a16="http://schemas.microsoft.com/office/drawing/2014/main" id="{ABB0FCAD-F131-817E-E2BD-CE489205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437" y="770930"/>
            <a:ext cx="3686226" cy="35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6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1139-E229-9936-7967-253F84EA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inside the Enterprise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D7D4-95D8-DF88-332B-314C7FFE9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early and often – track the latest</a:t>
            </a:r>
          </a:p>
          <a:p>
            <a:r>
              <a:rPr lang="en-US" dirty="0"/>
              <a:t>Less concern regarding performance and scaling</a:t>
            </a:r>
          </a:p>
          <a:p>
            <a:r>
              <a:rPr lang="en-US" dirty="0"/>
              <a:t>No standup meetings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Always can fall back to the enterprise LMS – Hybrid (Screen shot of modules - from Fall 23)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1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1E2F468-4257-7789-836F-4ACD73C13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1" r="45104"/>
          <a:stretch/>
        </p:blipFill>
        <p:spPr>
          <a:xfrm>
            <a:off x="274674" y="616148"/>
            <a:ext cx="4026043" cy="42005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15B718-7034-A252-A7E2-9E9EFA553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21" r="45104"/>
          <a:stretch/>
        </p:blipFill>
        <p:spPr>
          <a:xfrm>
            <a:off x="4482883" y="541138"/>
            <a:ext cx="4097936" cy="4275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ADB393-27ED-2FC3-FF0D-540728D57C04}"/>
              </a:ext>
            </a:extLst>
          </p:cNvPr>
          <p:cNvSpPr txBox="1"/>
          <p:nvPr/>
        </p:nvSpPr>
        <p:spPr>
          <a:xfrm>
            <a:off x="3204376" y="4754851"/>
            <a:ext cx="18129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3B71"/>
                </a:solidFill>
                <a:latin typeface="Gotham" pitchFamily="2" charset="0"/>
              </a:rPr>
              <a:t>#NERCOMP23</a:t>
            </a:r>
          </a:p>
        </p:txBody>
      </p:sp>
    </p:spTree>
    <p:extLst>
      <p:ext uri="{BB962C8B-B14F-4D97-AF65-F5344CB8AC3E}">
        <p14:creationId xmlns:p14="http://schemas.microsoft.com/office/powerpoint/2010/main" val="1324178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6752</TotalTime>
  <Words>417</Words>
  <Application>Microsoft Macintosh PowerPoint</Application>
  <PresentationFormat>On-screen Show (16:9)</PresentationFormat>
  <Paragraphs>60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Gotham</vt:lpstr>
      <vt:lpstr>Arial</vt:lpstr>
      <vt:lpstr>Calibri</vt:lpstr>
      <vt:lpstr>Calibri Light</vt:lpstr>
      <vt:lpstr>Office Theme</vt:lpstr>
      <vt:lpstr>Experiences Using SakaiPlus  with Canvas  at University of Michigan</vt:lpstr>
      <vt:lpstr>SakaiPlus TL;DR</vt:lpstr>
      <vt:lpstr>One Year Ago</vt:lpstr>
      <vt:lpstr>Dr. Chuck</vt:lpstr>
      <vt:lpstr>SakaiPlus @ University of Michigan </vt:lpstr>
      <vt:lpstr>https://plus.sakaicloud.com – Beta Ready </vt:lpstr>
      <vt:lpstr>SakaiPlus Philosophy</vt:lpstr>
      <vt:lpstr>Living inside the Enterprise LMS</vt:lpstr>
      <vt:lpstr>PowerPoint Presentation</vt:lpstr>
      <vt:lpstr>My Fall 22 Modules in Canvas (1/3)</vt:lpstr>
      <vt:lpstr>Campus IT Perspective</vt:lpstr>
      <vt:lpstr>Demo</vt:lpstr>
      <vt:lpstr>Instructor Perspective</vt:lpstr>
      <vt:lpstr>Student Perspective</vt:lpstr>
      <vt:lpstr>My Future Research &gt; 1 LMS</vt:lpstr>
      <vt:lpstr>Questions?</vt:lpstr>
    </vt:vector>
  </TitlesOfParts>
  <Company>EDUCAUSE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Burrows</dc:creator>
  <cp:lastModifiedBy>Severance, Charles</cp:lastModifiedBy>
  <cp:revision>195</cp:revision>
  <cp:lastPrinted>2015-02-02T21:50:40Z</cp:lastPrinted>
  <dcterms:created xsi:type="dcterms:W3CDTF">2013-06-12T15:30:12Z</dcterms:created>
  <dcterms:modified xsi:type="dcterms:W3CDTF">2023-05-25T10:39:51Z</dcterms:modified>
</cp:coreProperties>
</file>